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52E"/>
    <a:srgbClr val="0C7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110" d="100"/>
          <a:sy n="110" d="100"/>
        </p:scale>
        <p:origin x="117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23198-7C1C-0BDC-A43A-2A92D98EF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DC0082-A011-6404-8FE0-D047CCA37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D0D32A-3020-74C0-80AC-BEF27A10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8D9883-4777-6D37-5EF6-D5B5B8E5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8AB48F-30A0-E3E6-0136-DC02750F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862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30B7D4-B9BD-0D78-966C-C2279FA4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A97C69-42FD-0137-71E2-49D16E624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5A462F-8D98-4DC3-64A3-D4C6B8156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4402B7-F5A2-E507-399F-491DC1403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899785-E075-BB05-A1D1-3176CAC09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1DE559-82B2-1809-D685-A4725538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889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949CF-846C-B0B6-6B1E-2D6B2714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6A0674-48CF-2B0E-72C7-03B9472B1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054A40-AE22-9B4D-8BE1-15F728878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CEEA74-26B8-FE99-65F1-40EC3D27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0549D1-C67B-F1D6-3357-1F8E0FC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96BB2C-842F-A1AB-5786-4E0FD5CB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7749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970B3-1F4A-B5F5-7B1F-6C098370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690BB16-93A8-6504-50FD-4818A9DF4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DC97A8-D59F-5060-8F93-E3EF1AF7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EB34D0-9815-88E1-489A-B2DEEC74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4249A-C77E-59A0-57E3-881B55D3D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6532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8113AE-085B-CEAE-C54C-94A506B51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335D0F-301B-D0D4-6077-CA7F3B589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304D7B-03F7-B5B9-C486-9842D85BC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1525D8-5CB6-0339-CB49-15315A670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35DFB4-68A4-12A2-7FEF-C10D95173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726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8946D-F23A-CCBD-1909-A2585A05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F74907-E81D-DF94-40D7-F45833FAE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135AAD-EBFB-CD65-B8C4-B61C107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E52332-4994-48B0-3921-866365F5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884982-F5D1-36A0-6602-3F9FA546A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135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C53F2-A4C1-EF63-0913-B65E1958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28B043-79A6-D038-0163-B82BAEAE6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EDFB88-92E5-F83D-F3B0-3DE666A1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2209E3-7164-EA24-1BF2-DF69B3B64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5AE506-4632-8070-3852-B4623C20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612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A5926-EA14-034F-D150-840CF3D7D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C5F765-D751-3BAC-38BE-81D0C449D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CABFC0-AEAA-AA73-4649-DCDCD490B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434992-0996-A1C9-7FC6-8310519DE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D1C684-2B9C-CB56-8B8F-9DF268896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3A1F1A-56AF-D62D-2E2E-3ABAA1F3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3467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65A6F-F22C-BC56-109F-2B07FD6A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7DE3B7-60BA-7AF4-D6C8-B0F1356FE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759C65-3AA1-320A-4034-29EB7D170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A68422-330D-DDCE-F7DD-31BCC125B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8B3B850-A560-28ED-0354-159E37F04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386873-0C72-FEFB-E551-5B660311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A5BC19E-95E9-156A-6222-75B4C3F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B1174AA-DB90-899D-BDC7-CDB68E93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498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91D7B-CE3E-2092-004F-3E408051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CA7CDE5-B236-F3C2-1677-6E076F47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A84022-1CB0-6D54-E712-A77B12A19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A5BDC3-EAD2-0531-A059-0281509E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A555B0-1927-5062-B767-2400AB74BB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6777" y="6427477"/>
            <a:ext cx="847155" cy="1978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BED835-8F12-7B23-A71A-38D97C46B4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000" y="6437778"/>
            <a:ext cx="2457174" cy="2022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C030E5-1C4B-E840-029C-A5F494439E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0054" y="6467418"/>
            <a:ext cx="2007981" cy="1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7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ABD26C-E5FA-6556-09FF-6DD9EEAF2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A058172-2C4B-715B-95D6-A2AA073C2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263E13-92D2-153F-3970-BD18585D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5CBDA2D-03DB-1F33-8A24-3630530CB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000" y="6437778"/>
            <a:ext cx="2457174" cy="2022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D06F43-9191-1F37-D8EF-565E513338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2019" y="6467418"/>
            <a:ext cx="2007981" cy="1429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8A8DFC-15CF-B508-4858-5E31322AC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42732" y="6427477"/>
            <a:ext cx="847155" cy="19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8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ABD26C-E5FA-6556-09FF-6DD9EEAF2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A058172-2C4B-715B-95D6-A2AA073C2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263E13-92D2-153F-3970-BD18585D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33A886-C849-F7F7-C36F-2F5D4DB327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000" y="6268243"/>
            <a:ext cx="11268000" cy="62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12CB553-A66E-CE77-38D7-5015ABEB1E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008" y="6397062"/>
            <a:ext cx="1552869" cy="2836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1C234F-93D3-2ABA-178D-457FEA0F89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000" y="6438110"/>
            <a:ext cx="2777600" cy="2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3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ABD26C-E5FA-6556-09FF-6DD9EEAF2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A058172-2C4B-715B-95D6-A2AA073C2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263E13-92D2-153F-3970-BD18585D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62EB0B8-6319-D117-51B1-B76FA6EA1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203950"/>
            <a:ext cx="12192001" cy="65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3A20B28-7683-32BD-DFEE-9EDEB246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F47EA5-CAB4-72A8-C646-AEC4FBDB1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CBA42F-829F-FF10-CEAB-4A078DD84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D71F4-B816-9141-B419-091396B590DE}" type="datetimeFigureOut">
              <a:rPr lang="es-MX" smtClean="0"/>
              <a:t>09/01/26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841873-F0EB-282C-518D-382CDC52C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BB003-5FD8-00F2-C91A-01B1724B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80CBD5-28D1-5A40-A4B5-D98E134D7A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066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adroTexto 186">
            <a:extLst>
              <a:ext uri="{FF2B5EF4-FFF2-40B4-BE49-F238E27FC236}">
                <a16:creationId xmlns:a16="http://schemas.microsoft.com/office/drawing/2014/main" id="{1E5400CF-40C0-F7D9-C45C-2F1D1CCF428B}"/>
              </a:ext>
            </a:extLst>
          </p:cNvPr>
          <p:cNvSpPr txBox="1"/>
          <p:nvPr/>
        </p:nvSpPr>
        <p:spPr>
          <a:xfrm>
            <a:off x="4431422" y="1384186"/>
            <a:ext cx="2511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MSC-2026</a:t>
            </a:r>
          </a:p>
        </p:txBody>
      </p:sp>
      <p:sp>
        <p:nvSpPr>
          <p:cNvPr id="188" name="CuadroTexto 187">
            <a:extLst>
              <a:ext uri="{FF2B5EF4-FFF2-40B4-BE49-F238E27FC236}">
                <a16:creationId xmlns:a16="http://schemas.microsoft.com/office/drawing/2014/main" id="{8DA1D768-A3DD-9CDF-9248-1340DB82E81E}"/>
              </a:ext>
            </a:extLst>
          </p:cNvPr>
          <p:cNvSpPr txBox="1"/>
          <p:nvPr/>
        </p:nvSpPr>
        <p:spPr>
          <a:xfrm>
            <a:off x="5560126" y="1385962"/>
            <a:ext cx="5533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|  Cámara Wi-Fi con panel solar y batería recargable</a:t>
            </a:r>
          </a:p>
        </p:txBody>
      </p:sp>
      <p:grpSp>
        <p:nvGrpSpPr>
          <p:cNvPr id="190" name="Grupo 189">
            <a:extLst>
              <a:ext uri="{FF2B5EF4-FFF2-40B4-BE49-F238E27FC236}">
                <a16:creationId xmlns:a16="http://schemas.microsoft.com/office/drawing/2014/main" id="{A45BDA32-1455-02F0-479B-A6ED28E4991A}"/>
              </a:ext>
            </a:extLst>
          </p:cNvPr>
          <p:cNvGrpSpPr/>
          <p:nvPr/>
        </p:nvGrpSpPr>
        <p:grpSpPr>
          <a:xfrm>
            <a:off x="9777267" y="5340707"/>
            <a:ext cx="1990214" cy="367966"/>
            <a:chOff x="459891" y="4403515"/>
            <a:chExt cx="1993900" cy="368648"/>
          </a:xfrm>
        </p:grpSpPr>
        <p:sp>
          <p:nvSpPr>
            <p:cNvPr id="191" name="object 13">
              <a:extLst>
                <a:ext uri="{FF2B5EF4-FFF2-40B4-BE49-F238E27FC236}">
                  <a16:creationId xmlns:a16="http://schemas.microsoft.com/office/drawing/2014/main" id="{1F64806A-0968-D35E-06F4-D67CA01B81D4}"/>
                </a:ext>
              </a:extLst>
            </p:cNvPr>
            <p:cNvSpPr txBox="1"/>
            <p:nvPr/>
          </p:nvSpPr>
          <p:spPr>
            <a:xfrm>
              <a:off x="482381" y="4403515"/>
              <a:ext cx="296545" cy="136162"/>
            </a:xfrm>
            <a:prstGeom prst="rect">
              <a:avLst/>
            </a:prstGeom>
          </p:spPr>
          <p:txBody>
            <a:bodyPr vert="horz" wrap="square" lIns="0" tIns="12676" rIns="0" bIns="0" rtlCol="0">
              <a:spAutoFit/>
            </a:bodyPr>
            <a:lstStyle/>
            <a:p>
              <a:pPr marL="12678" marR="0" lvl="0" indent="0" algn="l" defTabSz="91357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800" b="1" i="0" u="none" strike="noStrike" kern="1200" cap="none" spc="-5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EMP.</a:t>
              </a:r>
              <a:endPara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2" name="object 14">
              <a:extLst>
                <a:ext uri="{FF2B5EF4-FFF2-40B4-BE49-F238E27FC236}">
                  <a16:creationId xmlns:a16="http://schemas.microsoft.com/office/drawing/2014/main" id="{6ABFC448-9EE2-D3D1-6038-08BD99537A0E}"/>
                </a:ext>
              </a:extLst>
            </p:cNvPr>
            <p:cNvSpPr txBox="1"/>
            <p:nvPr/>
          </p:nvSpPr>
          <p:spPr>
            <a:xfrm>
              <a:off x="534273" y="4636001"/>
              <a:ext cx="184150" cy="136162"/>
            </a:xfrm>
            <a:prstGeom prst="rect">
              <a:avLst/>
            </a:prstGeom>
          </p:spPr>
          <p:txBody>
            <a:bodyPr vert="horz" wrap="square" lIns="0" tIns="12676" rIns="0" bIns="0" rtlCol="0">
              <a:spAutoFit/>
            </a:bodyPr>
            <a:lstStyle/>
            <a:p>
              <a:pPr marL="12678" marR="0" lvl="0" indent="0" algn="l" defTabSz="91357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-5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Sans-Semibold"/>
                  <a:ea typeface="+mn-ea"/>
                  <a:cs typeface="OpenSans-Semibold"/>
                </a:rPr>
                <a:t>GB</a:t>
              </a:r>
              <a:endPara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-Semibold"/>
                <a:ea typeface="+mn-ea"/>
                <a:cs typeface="OpenSans-Semibold"/>
              </a:endParaRPr>
            </a:p>
          </p:txBody>
        </p:sp>
        <p:sp>
          <p:nvSpPr>
            <p:cNvPr id="193" name="object 15">
              <a:extLst>
                <a:ext uri="{FF2B5EF4-FFF2-40B4-BE49-F238E27FC236}">
                  <a16:creationId xmlns:a16="http://schemas.microsoft.com/office/drawing/2014/main" id="{717DB7F8-DB37-ADD1-A9FF-78061EDAFE8D}"/>
                </a:ext>
              </a:extLst>
            </p:cNvPr>
            <p:cNvSpPr txBox="1"/>
            <p:nvPr/>
          </p:nvSpPr>
          <p:spPr>
            <a:xfrm>
              <a:off x="948839" y="4403515"/>
              <a:ext cx="292735" cy="136162"/>
            </a:xfrm>
            <a:prstGeom prst="rect">
              <a:avLst/>
            </a:prstGeom>
          </p:spPr>
          <p:txBody>
            <a:bodyPr vert="horz" wrap="square" lIns="0" tIns="12676" rIns="0" bIns="0" rtlCol="0">
              <a:spAutoFit/>
            </a:bodyPr>
            <a:lstStyle/>
            <a:p>
              <a:pPr marL="12678" marR="0" lvl="0" indent="0" algn="l" defTabSz="91357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800" b="1" i="0" u="none" strike="noStrike" kern="1200" cap="none" spc="-5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PAQ.</a:t>
              </a:r>
              <a:endPara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object 16">
              <a:extLst>
                <a:ext uri="{FF2B5EF4-FFF2-40B4-BE49-F238E27FC236}">
                  <a16:creationId xmlns:a16="http://schemas.microsoft.com/office/drawing/2014/main" id="{3298BE55-2388-C485-5153-40B4C2D903F3}"/>
                </a:ext>
              </a:extLst>
            </p:cNvPr>
            <p:cNvSpPr txBox="1"/>
            <p:nvPr/>
          </p:nvSpPr>
          <p:spPr>
            <a:xfrm>
              <a:off x="1049881" y="4636001"/>
              <a:ext cx="90805" cy="136162"/>
            </a:xfrm>
            <a:prstGeom prst="rect">
              <a:avLst/>
            </a:prstGeom>
          </p:spPr>
          <p:txBody>
            <a:bodyPr vert="horz" wrap="square" lIns="0" tIns="12676" rIns="0" bIns="0" rtlCol="0">
              <a:spAutoFit/>
            </a:bodyPr>
            <a:lstStyle/>
            <a:p>
              <a:pPr marL="12678" marR="0" lvl="0" indent="0" algn="l" defTabSz="91357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Sans-Semibold"/>
                  <a:ea typeface="+mn-ea"/>
                  <a:cs typeface="OpenSans-Semibold"/>
                </a:rPr>
                <a:t>1</a:t>
              </a:r>
              <a:endPara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-Semibold"/>
                <a:ea typeface="+mn-ea"/>
                <a:cs typeface="OpenSans-Semibold"/>
              </a:endParaRPr>
            </a:p>
          </p:txBody>
        </p:sp>
        <p:sp>
          <p:nvSpPr>
            <p:cNvPr id="195" name="object 17">
              <a:extLst>
                <a:ext uri="{FF2B5EF4-FFF2-40B4-BE49-F238E27FC236}">
                  <a16:creationId xmlns:a16="http://schemas.microsoft.com/office/drawing/2014/main" id="{894E4958-AE36-2A31-BE59-27290F991EB7}"/>
                </a:ext>
              </a:extLst>
            </p:cNvPr>
            <p:cNvSpPr txBox="1"/>
            <p:nvPr/>
          </p:nvSpPr>
          <p:spPr>
            <a:xfrm>
              <a:off x="1527197" y="4636001"/>
              <a:ext cx="62230" cy="136162"/>
            </a:xfrm>
            <a:prstGeom prst="rect">
              <a:avLst/>
            </a:prstGeom>
          </p:spPr>
          <p:txBody>
            <a:bodyPr vert="horz" wrap="square" lIns="0" tIns="12676" rIns="0" bIns="0" rtlCol="0">
              <a:spAutoFit/>
            </a:bodyPr>
            <a:lstStyle/>
            <a:p>
              <a:pPr marL="12678" marR="0" lvl="0" indent="0" algn="l" defTabSz="91357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Sans-Semibold"/>
                  <a:ea typeface="+mn-ea"/>
                  <a:cs typeface="OpenSans-Semibold"/>
                </a:rPr>
                <a:t>-</a:t>
              </a:r>
              <a:endPara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-Semibold"/>
                <a:ea typeface="+mn-ea"/>
                <a:cs typeface="OpenSans-Semibold"/>
              </a:endParaRPr>
            </a:p>
          </p:txBody>
        </p:sp>
        <p:sp>
          <p:nvSpPr>
            <p:cNvPr id="196" name="object 18">
              <a:extLst>
                <a:ext uri="{FF2B5EF4-FFF2-40B4-BE49-F238E27FC236}">
                  <a16:creationId xmlns:a16="http://schemas.microsoft.com/office/drawing/2014/main" id="{684F7AF0-309D-A735-88C4-D8930E72F5DB}"/>
                </a:ext>
              </a:extLst>
            </p:cNvPr>
            <p:cNvSpPr txBox="1"/>
            <p:nvPr/>
          </p:nvSpPr>
          <p:spPr>
            <a:xfrm>
              <a:off x="1381922" y="4403515"/>
              <a:ext cx="376555" cy="136162"/>
            </a:xfrm>
            <a:prstGeom prst="rect">
              <a:avLst/>
            </a:prstGeom>
          </p:spPr>
          <p:txBody>
            <a:bodyPr vert="horz" wrap="square" lIns="0" tIns="12676" rIns="0" bIns="0" rtlCol="0">
              <a:spAutoFit/>
            </a:bodyPr>
            <a:lstStyle/>
            <a:p>
              <a:pPr marL="12678" marR="0" lvl="0" indent="0" algn="l" defTabSz="91357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800" b="1" i="0" u="none" strike="noStrike" kern="1200" cap="none" spc="-5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INNER</a:t>
              </a: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7" name="object 19">
              <a:extLst>
                <a:ext uri="{FF2B5EF4-FFF2-40B4-BE49-F238E27FC236}">
                  <a16:creationId xmlns:a16="http://schemas.microsoft.com/office/drawing/2014/main" id="{C73395EA-A992-698A-63D2-936C6EBAAD15}"/>
                </a:ext>
              </a:extLst>
            </p:cNvPr>
            <p:cNvSpPr txBox="1"/>
            <p:nvPr/>
          </p:nvSpPr>
          <p:spPr>
            <a:xfrm>
              <a:off x="1926333" y="4403515"/>
              <a:ext cx="471170" cy="136162"/>
            </a:xfrm>
            <a:prstGeom prst="rect">
              <a:avLst/>
            </a:prstGeom>
          </p:spPr>
          <p:txBody>
            <a:bodyPr vert="horz" wrap="square" lIns="0" tIns="12676" rIns="0" bIns="0" rtlCol="0">
              <a:spAutoFit/>
            </a:bodyPr>
            <a:lstStyle/>
            <a:p>
              <a:pPr marL="12678" marR="0" lvl="0" indent="0" algn="l" defTabSz="91357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MASTER</a:t>
              </a:r>
              <a:endPara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object 20">
              <a:extLst>
                <a:ext uri="{FF2B5EF4-FFF2-40B4-BE49-F238E27FC236}">
                  <a16:creationId xmlns:a16="http://schemas.microsoft.com/office/drawing/2014/main" id="{33CCA1D4-C9B2-0CF7-EB62-5AD2CEFD55C1}"/>
                </a:ext>
              </a:extLst>
            </p:cNvPr>
            <p:cNvSpPr txBox="1"/>
            <p:nvPr/>
          </p:nvSpPr>
          <p:spPr>
            <a:xfrm>
              <a:off x="2040214" y="4636001"/>
              <a:ext cx="264074" cy="136162"/>
            </a:xfrm>
            <a:prstGeom prst="rect">
              <a:avLst/>
            </a:prstGeom>
          </p:spPr>
          <p:txBody>
            <a:bodyPr vert="horz" wrap="square" lIns="0" tIns="12676" rIns="0" bIns="0" rtlCol="0">
              <a:spAutoFit/>
            </a:bodyPr>
            <a:lstStyle/>
            <a:p>
              <a:pPr marL="12678" marR="0" lvl="0" indent="0" algn="ctr" defTabSz="91357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800" b="1" dirty="0">
                  <a:solidFill>
                    <a:srgbClr val="58595B"/>
                  </a:solidFill>
                  <a:latin typeface="OpenSans-Semibold"/>
                  <a:cs typeface="OpenSans-Semibold"/>
                </a:rPr>
                <a:t>30</a:t>
              </a:r>
              <a:endPara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-Semibold"/>
                <a:ea typeface="+mn-ea"/>
                <a:cs typeface="OpenSans-Semibold"/>
              </a:endParaRPr>
            </a:p>
          </p:txBody>
        </p:sp>
        <p:sp>
          <p:nvSpPr>
            <p:cNvPr id="199" name="object 21">
              <a:extLst>
                <a:ext uri="{FF2B5EF4-FFF2-40B4-BE49-F238E27FC236}">
                  <a16:creationId xmlns:a16="http://schemas.microsoft.com/office/drawing/2014/main" id="{D49EEA0D-FA94-9148-D090-D1ABCF3CB956}"/>
                </a:ext>
              </a:extLst>
            </p:cNvPr>
            <p:cNvSpPr/>
            <p:nvPr/>
          </p:nvSpPr>
          <p:spPr>
            <a:xfrm>
              <a:off x="459891" y="4605059"/>
              <a:ext cx="1993900" cy="0"/>
            </a:xfrm>
            <a:custGeom>
              <a:avLst/>
              <a:gdLst/>
              <a:ahLst/>
              <a:cxnLst/>
              <a:rect l="l" t="t" r="r" b="b"/>
              <a:pathLst>
                <a:path w="1993900">
                  <a:moveTo>
                    <a:pt x="0" y="0"/>
                  </a:moveTo>
                  <a:lnTo>
                    <a:pt x="1993900" y="0"/>
                  </a:lnTo>
                </a:path>
              </a:pathLst>
            </a:custGeom>
            <a:ln w="1905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1" name="CuadroTexto 200">
            <a:extLst>
              <a:ext uri="{FF2B5EF4-FFF2-40B4-BE49-F238E27FC236}">
                <a16:creationId xmlns:a16="http://schemas.microsoft.com/office/drawing/2014/main" id="{A1055FFE-DD19-BC91-AFFB-6554CAFFF5CC}"/>
              </a:ext>
            </a:extLst>
          </p:cNvPr>
          <p:cNvSpPr txBox="1"/>
          <p:nvPr/>
        </p:nvSpPr>
        <p:spPr>
          <a:xfrm>
            <a:off x="4431422" y="2644641"/>
            <a:ext cx="5456903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CÁMARA</a:t>
            </a:r>
          </a:p>
          <a:p>
            <a:endParaRPr lang="es-MX" sz="11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Panel solar que permite cargar la batería para su uso continuo durante la noche sin necesidad de  </a:t>
            </a:r>
          </a:p>
          <a:p>
            <a:r>
              <a:rPr lang="es-MX" sz="1100" dirty="0">
                <a:solidFill>
                  <a:srgbClr val="58585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instalación eléctrica</a:t>
            </a:r>
            <a:endParaRPr lang="es-MX" sz="11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Observa tu hogar u oficina mientras permaneces fuera de ella y visualiza en tiempo real a distancia a </a:t>
            </a:r>
          </a:p>
          <a:p>
            <a:r>
              <a:rPr lang="es-MX" sz="1100" dirty="0">
                <a:solidFill>
                  <a:srgbClr val="58585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través de tus dispositivos</a:t>
            </a: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Controla todas las funciones desde la aplicación gratuita</a:t>
            </a: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Sensor de movimiento automático con radio </a:t>
            </a:r>
            <a:r>
              <a:rPr lang="es-MX" sz="110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de </a:t>
            </a:r>
            <a:r>
              <a:rPr lang="es-MX" sz="1100">
                <a:solidFill>
                  <a:srgbClr val="58585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9</a:t>
            </a:r>
            <a:r>
              <a:rPr lang="es-MX" sz="110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 que permite visualizar en tiempo real</a:t>
            </a: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4 leds infrarrojos 12 leds blancos para una mejor visión en la oscuridad</a:t>
            </a: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Permite grabar en la memoria micro SD de máximo </a:t>
            </a:r>
            <a:r>
              <a:rPr lang="es-MX" sz="1100" dirty="0">
                <a:solidFill>
                  <a:srgbClr val="58585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256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GB (no incluida) y visualizar posteriormente</a:t>
            </a: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Visualiza imágenes con resolución 2K </a:t>
            </a:r>
            <a:r>
              <a:rPr lang="es-MX" sz="1100" dirty="0">
                <a:solidFill>
                  <a:srgbClr val="58585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MPX</a:t>
            </a: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Podrás interactuar a distancia con la función de 2 vías de audio y cancelacion de ruido</a:t>
            </a: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Base móvil para colocar en la pared o incluso en el techo</a:t>
            </a: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Función de almacenamiento en la nube (el servicio de almacenamiento en línea se debe de contratar </a:t>
            </a:r>
          </a:p>
          <a:p>
            <a:r>
              <a:rPr lang="es-MX" sz="1100" dirty="0">
                <a:solidFill>
                  <a:srgbClr val="58585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por separado)</a:t>
            </a: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Cuenta con IP65</a:t>
            </a: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</a:t>
            </a:r>
            <a:r>
              <a:rPr lang="es-MX" sz="1100" dirty="0">
                <a:solidFill>
                  <a:srgbClr val="58585B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Campo de visión vertical 70° y horizontal 110º  </a:t>
            </a:r>
          </a:p>
        </p:txBody>
      </p:sp>
      <p:sp>
        <p:nvSpPr>
          <p:cNvPr id="202" name="CuadroTexto 201">
            <a:extLst>
              <a:ext uri="{FF2B5EF4-FFF2-40B4-BE49-F238E27FC236}">
                <a16:creationId xmlns:a16="http://schemas.microsoft.com/office/drawing/2014/main" id="{E8AF5868-4FE8-C64A-C183-1BEC27E4E059}"/>
              </a:ext>
            </a:extLst>
          </p:cNvPr>
          <p:cNvSpPr txBox="1"/>
          <p:nvPr/>
        </p:nvSpPr>
        <p:spPr>
          <a:xfrm>
            <a:off x="10118549" y="2798058"/>
            <a:ext cx="17332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INCLUYE</a:t>
            </a:r>
          </a:p>
          <a:p>
            <a:endParaRPr lang="es-MX" sz="12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• Accesorios de instalación</a:t>
            </a:r>
          </a:p>
        </p:txBody>
      </p:sp>
      <p:sp>
        <p:nvSpPr>
          <p:cNvPr id="203" name="Rectángulo 202">
            <a:extLst>
              <a:ext uri="{FF2B5EF4-FFF2-40B4-BE49-F238E27FC236}">
                <a16:creationId xmlns:a16="http://schemas.microsoft.com/office/drawing/2014/main" id="{F221D67F-6B27-D16B-40D7-0F89BA7FA005}"/>
              </a:ext>
            </a:extLst>
          </p:cNvPr>
          <p:cNvSpPr/>
          <p:nvPr/>
        </p:nvSpPr>
        <p:spPr>
          <a:xfrm>
            <a:off x="4220650" y="408432"/>
            <a:ext cx="4106446" cy="521876"/>
          </a:xfrm>
          <a:prstGeom prst="rect">
            <a:avLst/>
          </a:prstGeom>
          <a:solidFill>
            <a:srgbClr val="D9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HOGAR Y OFICINA</a:t>
            </a:r>
            <a:endParaRPr lang="es-MX" sz="3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4" name="CuadroTexto 203">
            <a:extLst>
              <a:ext uri="{FF2B5EF4-FFF2-40B4-BE49-F238E27FC236}">
                <a16:creationId xmlns:a16="http://schemas.microsoft.com/office/drawing/2014/main" id="{E12DE08F-969A-9977-18CF-7276B2C3A682}"/>
              </a:ext>
            </a:extLst>
          </p:cNvPr>
          <p:cNvSpPr txBox="1"/>
          <p:nvPr/>
        </p:nvSpPr>
        <p:spPr>
          <a:xfrm>
            <a:off x="4423994" y="1022677"/>
            <a:ext cx="2511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SEGURIDAD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40DA9C-BE23-84B3-BE06-CB873F01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500" y="450389"/>
            <a:ext cx="2332981" cy="5031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6E483E-96C5-6524-DFF6-7FC7996A9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832" y="2053050"/>
            <a:ext cx="1734886" cy="6463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A5AB43D-B64A-1AF9-2ACF-3E7126AC3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96990" y="-122078"/>
            <a:ext cx="5456902" cy="37946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D0F7614-2E5A-AFFC-13F0-DFBA6DD65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70" y="2902230"/>
            <a:ext cx="2862411" cy="32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800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207</Words>
  <Application>Microsoft Macintosh PowerPoint</Application>
  <PresentationFormat>Panorámica</PresentationFormat>
  <Paragraphs>32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Arial Narrow</vt:lpstr>
      <vt:lpstr>Calibri</vt:lpstr>
      <vt:lpstr>OpenSans-Semibold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Mercadotecnia</dc:creator>
  <cp:lastModifiedBy>Diseño</cp:lastModifiedBy>
  <cp:revision>40</cp:revision>
  <dcterms:created xsi:type="dcterms:W3CDTF">2025-01-22T18:26:18Z</dcterms:created>
  <dcterms:modified xsi:type="dcterms:W3CDTF">2026-01-09T15:55:42Z</dcterms:modified>
</cp:coreProperties>
</file>